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16.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87209" autoAdjust="0"/>
  </p:normalViewPr>
  <p:slideViewPr>
    <p:cSldViewPr snapToGrid="0" showGuides="1">
      <p:cViewPr varScale="1">
        <p:scale>
          <a:sx n="93" d="100"/>
          <a:sy n="93" d="100"/>
        </p:scale>
        <p:origin x="1032" y="84"/>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9B38B6DE-04C6-4C12-ADCE-BBE11D2B3F4C}" srcId="{E214BA6D-6E14-4C83-A785-B4FF1581D05E}" destId="{A911B4F7-8BC9-47D7-9642-A633630B2A46}" srcOrd="0" destOrd="0" parTransId="{8D5408A1-1638-4F9F-AA8B-CC4D59B50ACA}" sibTransId="{4EC37A6F-9EFF-487C-B57D-353931C1D383}"/>
    <dgm:cxn modelId="{C6284C04-F373-421D-B00C-951E83B91677}" type="presOf" srcId="{A911B4F7-8BC9-47D7-9642-A633630B2A46}" destId="{86DDBEE2-8B91-44ED-B629-4631F9E18A12}"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15E9255D-F264-4FF3-A457-4FE4DFA7BC18}" srcId="{4BA94C8C-63E7-4819-9483-BDD6924D3746}" destId="{63B2E526-0BFE-4FA5-A8D7-298406FAE965}" srcOrd="0" destOrd="0" parTransId="{57A5F5D4-98C2-4C16-9F39-F6287D891ABE}" sibTransId="{1E4685F7-B719-48A5-8C55-EDBA33AD99D6}"/>
    <dgm:cxn modelId="{9B8F273A-7734-4F66-9B24-9C396369A824}" type="presOf" srcId="{60526FAA-63B2-4ADE-AAB0-F298E6F23F64}" destId="{358BADB0-A89A-48CE-B619-DA3839D44E0F}" srcOrd="0" destOrd="0"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458F19E9-3288-4B1D-B6EB-B59DC6233E61}" type="presOf" srcId="{AED6E543-D1E5-49FA-8209-021D517975D8}" destId="{625D5B61-73EB-4687-B366-E6F70F0FDF74}"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A3CD0832-9689-4028-BD60-CB681D6A04E9}" type="presOf" srcId="{63B2E526-0BFE-4FA5-A8D7-298406FAE965}" destId="{F32D151A-7816-4D8F-AF44-C36440897AD6}" srcOrd="0"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73A16509-1765-4041-B0ED-4DF964645DA7}" type="presOf" srcId="{60526FAA-63B2-4ADE-AAB0-F298E6F23F64}" destId="{44CE7E4B-B570-41DA-97BE-9F7D5574F4E3}"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CAB8C65F-80BD-4F77-BAB1-263B314301EC}" type="presOf" srcId="{A911B4F7-8BC9-47D7-9642-A633630B2A46}" destId="{7CE3F8E3-8C1C-421D-98A7-8FA69EF747B1}" srcOrd="1"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1277ADD3-18CB-4A79-A6A0-F531EAD63892}" type="presOf" srcId="{19A2954C-5C74-4380-B53D-3134DFD2BD93}" destId="{CDCAD455-EB6B-402B-B181-8BA63311810D}"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6AAB086-F2EE-4519-8B56-87BEF348903A}" srcId="{AED6E543-D1E5-49FA-8209-021D517975D8}" destId="{4BA94C8C-63E7-4819-9483-BDD6924D3746}" srcOrd="2" destOrd="0" parTransId="{4F14D56A-292C-4BF3-8983-5BC9A05A7FFB}" sibTransId="{45C901A8-7DD6-4DD3-B25E-FEE59C9B66D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BADB0-A89A-48CE-B619-DA3839D44E0F}">
      <dsp:nvSpPr>
        <dsp:cNvPr id="0" name=""/>
        <dsp:cNvSpPr/>
      </dsp:nvSpPr>
      <dsp:spPr>
        <a:xfrm>
          <a:off x="587048" y="1894439"/>
          <a:ext cx="2114504" cy="161204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24146" y="1931537"/>
        <a:ext cx="2040308" cy="1192408"/>
      </dsp:txXfrm>
    </dsp:sp>
    <dsp:sp modelId="{F827665D-69F4-4582-BEB2-A5794CA30A06}">
      <dsp:nvSpPr>
        <dsp:cNvPr id="0" name=""/>
        <dsp:cNvSpPr/>
      </dsp:nvSpPr>
      <dsp:spPr>
        <a:xfrm>
          <a:off x="1744448" y="1731804"/>
          <a:ext cx="2555461" cy="2555461"/>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0FFF5994-F4E1-424D-B972-4AA99AE9B8C2}">
      <dsp:nvSpPr>
        <dsp:cNvPr id="0" name=""/>
        <dsp:cNvSpPr/>
      </dsp:nvSpPr>
      <dsp:spPr>
        <a:xfrm>
          <a:off x="949227" y="3148984"/>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970488" y="3170245"/>
        <a:ext cx="1782913" cy="683393"/>
      </dsp:txXfrm>
    </dsp:sp>
    <dsp:sp modelId="{86DDBEE2-8B91-44ED-B629-4631F9E18A12}">
      <dsp:nvSpPr>
        <dsp:cNvPr id="0" name=""/>
        <dsp:cNvSpPr/>
      </dsp:nvSpPr>
      <dsp:spPr>
        <a:xfrm>
          <a:off x="2784139" y="1894950"/>
          <a:ext cx="327241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2823118" y="2296887"/>
        <a:ext cx="3194456" cy="1252886"/>
      </dsp:txXfrm>
    </dsp:sp>
    <dsp:sp modelId="{CDCAD455-EB6B-402B-B181-8BA63311810D}">
      <dsp:nvSpPr>
        <dsp:cNvPr id="0" name=""/>
        <dsp:cNvSpPr/>
      </dsp:nvSpPr>
      <dsp:spPr>
        <a:xfrm>
          <a:off x="4677085" y="1153930"/>
          <a:ext cx="2597273" cy="2597273"/>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C18F92D0-DEF2-4832-8FA1-278D95B6B3A0}">
      <dsp:nvSpPr>
        <dsp:cNvPr id="0" name=""/>
        <dsp:cNvSpPr/>
      </dsp:nvSpPr>
      <dsp:spPr>
        <a:xfrm>
          <a:off x="3940401" y="1411473"/>
          <a:ext cx="2000804" cy="96695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3968722" y="1439794"/>
        <a:ext cx="1944162" cy="910313"/>
      </dsp:txXfrm>
    </dsp:sp>
    <dsp:sp modelId="{F32D151A-7816-4D8F-AF44-C36440897AD6}">
      <dsp:nvSpPr>
        <dsp:cNvPr id="0" name=""/>
        <dsp:cNvSpPr/>
      </dsp:nvSpPr>
      <dsp:spPr>
        <a:xfrm>
          <a:off x="6359081" y="1910166"/>
          <a:ext cx="189082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endParaRPr lang="ru-RU" sz="17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398060" y="1949145"/>
        <a:ext cx="1812866" cy="1252886"/>
      </dsp:txXfrm>
    </dsp:sp>
    <dsp:sp modelId="{92BF8A00-5694-4464-90D9-1154141BC261}">
      <dsp:nvSpPr>
        <dsp:cNvPr id="0" name=""/>
        <dsp:cNvSpPr/>
      </dsp:nvSpPr>
      <dsp:spPr>
        <a:xfrm>
          <a:off x="6574721" y="3367151"/>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6595982" y="3388412"/>
        <a:ext cx="1782913" cy="6833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5/8/2018</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5/8/2018</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6.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smtClean="0"/>
              <a:t>Виды независимых гарантий 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276237" cy="6360160"/>
            <a:chOff x="323751" y="2021245"/>
            <a:chExt cx="12276237"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4977457"/>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a:t>
              </a:r>
              <a:r>
                <a:rPr lang="ru-RU" sz="1200" dirty="0" smtClean="0">
                  <a:latin typeface="+mj-lt"/>
                  <a:cs typeface="+mn-cs"/>
                </a:rPr>
                <a:t>застройщиков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развития </a:t>
              </a:r>
              <a:r>
                <a:rPr lang="ru-RU" sz="1200" dirty="0" err="1" smtClean="0">
                  <a:latin typeface="+mj-lt"/>
                  <a:cs typeface="+mn-cs"/>
                </a:rPr>
                <a:t>сельхозкооперации</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 в сфере сельского хозяйства</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a:t>
              </a:r>
              <a:r>
                <a:rPr lang="ru-RU" sz="1200" dirty="0" smtClean="0"/>
                <a:t>или г. 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85418"/>
              <a:ext cx="4972872"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a:t>
              </a:r>
              <a:r>
                <a:rPr lang="ru-RU" sz="1200" dirty="0" smtClean="0"/>
                <a:t>индустриальных </a:t>
              </a:r>
              <a:r>
                <a:rPr lang="ru-RU" sz="1200" dirty="0"/>
                <a:t>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факторинговых</a:t>
              </a:r>
              <a:r>
                <a:rPr lang="ru-RU" sz="1200" dirty="0" smtClean="0">
                  <a:latin typeface="+mj-lt"/>
                  <a:cs typeface="+mn-cs"/>
                </a:rPr>
                <a:t> компаний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0082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245239"/>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130593"/>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2941477"/>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2787903"/>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2894230"/>
              <a:ext cx="0" cy="59155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637469"/>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550799"/>
              <a:ext cx="2148368"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1 </a:t>
              </a:r>
              <a:r>
                <a:rPr lang="ru-RU" sz="1200" kern="0" dirty="0">
                  <a:solidFill>
                    <a:srgbClr val="1F497D">
                      <a:lumMod val="50000"/>
                    </a:srgbClr>
                  </a:solidFill>
                  <a:latin typeface="Arial Narrow" panose="020B0606020202030204" pitchFamily="34" charset="0"/>
                  <a:cs typeface="+mn-cs"/>
                </a:rPr>
                <a:t>раз в полгода </a:t>
              </a:r>
              <a:r>
                <a:rPr lang="ru-RU" sz="1200" kern="0" dirty="0" smtClean="0">
                  <a:solidFill>
                    <a:srgbClr val="1F497D">
                      <a:lumMod val="50000"/>
                    </a:srgbClr>
                  </a:solidFill>
                  <a:latin typeface="Arial Narrow" panose="020B0606020202030204" pitchFamily="34" charset="0"/>
                  <a:cs typeface="+mn-cs"/>
                </a:rPr>
                <a:t>/ ежеквартально</a:t>
              </a:r>
              <a:endParaRPr lang="ru-RU" sz="1200" kern="0" dirty="0">
                <a:solidFill>
                  <a:srgbClr val="1F497D">
                    <a:lumMod val="50000"/>
                  </a:srgbClr>
                </a:solidFill>
                <a:latin typeface="Arial Narrow" panose="020B0606020202030204" pitchFamily="34" charset="0"/>
                <a:cs typeface="+mn-cs"/>
              </a:endParaRPr>
            </a:p>
          </p:txBody>
        </p:sp>
        <p:cxnSp>
          <p:nvCxnSpPr>
            <p:cNvPr id="115" name="Прямая соединительная линия 114"/>
            <p:cNvCxnSpPr/>
            <p:nvPr/>
          </p:nvCxnSpPr>
          <p:spPr>
            <a:xfrm>
              <a:off x="10251476" y="358077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4934653"/>
              <a:ext cx="2348512"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60</a:t>
              </a:r>
              <a:r>
                <a:rPr lang="ru-RU" sz="1600" kern="0" dirty="0">
                  <a:solidFill>
                    <a:srgbClr val="1F497D">
                      <a:lumMod val="50000"/>
                    </a:srgbClr>
                  </a:solidFill>
                  <a:latin typeface="Arial Narrow" panose="020B0606020202030204" pitchFamily="34" charset="0"/>
                </a:rPr>
                <a:t>% </a:t>
              </a:r>
              <a:r>
                <a:rPr lang="ru-RU" sz="1200" kern="0" dirty="0">
                  <a:solidFill>
                    <a:srgbClr val="1F497D">
                      <a:lumMod val="50000"/>
                    </a:srgbClr>
                  </a:solidFill>
                  <a:latin typeface="Arial Narrow" panose="020B0606020202030204" pitchFamily="34" charset="0"/>
                </a:rPr>
                <a:t>от суммы </a:t>
              </a:r>
              <a:r>
                <a:rPr lang="ru-RU" sz="1200" kern="0" dirty="0" smtClean="0">
                  <a:solidFill>
                    <a:srgbClr val="1F497D">
                      <a:lumMod val="50000"/>
                    </a:srgbClr>
                  </a:solidFill>
                  <a:latin typeface="Arial Narrow" panose="020B0606020202030204" pitchFamily="34" charset="0"/>
                </a:rPr>
                <a:t>кредита в рамках гарантии для развития </a:t>
              </a:r>
              <a:r>
                <a:rPr lang="ru-RU" sz="1200" kern="0" dirty="0" err="1" smtClean="0">
                  <a:solidFill>
                    <a:srgbClr val="1F497D">
                      <a:lumMod val="50000"/>
                    </a:srgbClr>
                  </a:solidFill>
                  <a:latin typeface="Arial Narrow" panose="020B0606020202030204" pitchFamily="34" charset="0"/>
                </a:rPr>
                <a:t>сельхозкооперации</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для </a:t>
              </a:r>
              <a:r>
                <a:rPr lang="ru-RU" sz="1200" kern="0" dirty="0">
                  <a:solidFill>
                    <a:srgbClr val="1F497D">
                      <a:lumMod val="50000"/>
                    </a:srgbClr>
                  </a:solidFill>
                  <a:latin typeface="Arial Narrow" panose="020B0606020202030204" pitchFamily="34" charset="0"/>
                  <a:cs typeface="+mn-cs"/>
                </a:rPr>
                <a:t>участников </a:t>
              </a:r>
              <a:r>
                <a:rPr lang="ru-RU" sz="1200" kern="0" dirty="0" smtClean="0">
                  <a:solidFill>
                    <a:srgbClr val="1F497D">
                      <a:lumMod val="50000"/>
                    </a:srgbClr>
                  </a:solidFill>
                  <a:latin typeface="Arial Narrow" panose="020B0606020202030204" pitchFamily="34" charset="0"/>
                  <a:cs typeface="+mn-cs"/>
                </a:rPr>
                <a:t>закупок и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Востока и моногородов», «</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227018"/>
              <a:ext cx="0" cy="3082868"/>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47 уполномоченными банками</a:t>
            </a: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a16="http://schemas.microsoft.com/office/drawing/2014/main" xmlns="" val="20000"/>
                    </a:ext>
                  </a:extLst>
                </a:gridCol>
                <a:gridCol w="10019502">
                  <a:extLst>
                    <a:ext uri="{9D8B030D-6E8A-4147-A177-3AD203B41FA5}">
                      <a16:colId xmlns:a16="http://schemas.microsoft.com/office/drawing/2014/main" xmlns=""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smtClean="0"/>
              <a:t>3</a:t>
            </a:r>
            <a:r>
              <a:rPr lang="ru-RU" sz="1400" dirty="0" smtClean="0"/>
              <a:t>. </a:t>
            </a:r>
            <a:r>
              <a:rPr lang="ru-RU" dirty="0" smtClean="0">
                <a:effectLst/>
              </a:rPr>
              <a:t>Совместная программа субсидирования Минэкономразвития </a:t>
            </a:r>
            <a:r>
              <a:rPr lang="ru-RU" dirty="0">
                <a:effectLst/>
              </a:rPr>
              <a:t>России </a:t>
            </a:r>
            <a:r>
              <a:rPr lang="ru-RU" dirty="0" smtClean="0">
                <a:effectLst/>
              </a:rPr>
              <a:t>и Корпорации МСП в </a:t>
            </a:r>
            <a:r>
              <a:rPr lang="ru-RU" dirty="0">
                <a:effectLst/>
              </a:rPr>
              <a:t>соответствии с постановлением Правительства РФ от 30.12.2017 </a:t>
            </a:r>
            <a:r>
              <a:rPr lang="ru-RU" dirty="0" smtClean="0">
                <a:effectLst/>
              </a:rPr>
              <a:t>№ 1706</a:t>
            </a:r>
            <a:endParaRPr lang="ru-RU" dirty="0">
              <a:effectLst/>
            </a:endParaRPr>
          </a:p>
        </p:txBody>
      </p:sp>
    </p:spTree>
    <p:extLst>
      <p:ext uri="{BB962C8B-B14F-4D97-AF65-F5344CB8AC3E}">
        <p14:creationId xmlns:p14="http://schemas.microsoft.com/office/powerpoint/2010/main" val="4761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br>
              <a:rPr lang="ru-RU" dirty="0" smtClean="0"/>
            </a:br>
            <a:r>
              <a:rPr lang="ru-RU" dirty="0" smtClean="0"/>
              <a:t>и уполномоченные банки</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a16="http://schemas.microsoft.com/office/drawing/2014/main" xmlns="" val="20000"/>
                    </a:ext>
                  </a:extLst>
                </a:gridCol>
                <a:gridCol w="3069765">
                  <a:extLst>
                    <a:ext uri="{9D8B030D-6E8A-4147-A177-3AD203B41FA5}">
                      <a16:colId xmlns:a16="http://schemas.microsoft.com/office/drawing/2014/main" xmlns="" val="20001"/>
                    </a:ext>
                  </a:extLst>
                </a:gridCol>
                <a:gridCol w="3069765">
                  <a:extLst>
                    <a:ext uri="{9D8B030D-6E8A-4147-A177-3AD203B41FA5}">
                      <a16:colId xmlns:a16="http://schemas.microsoft.com/office/drawing/2014/main" xmlns="" val="978325374"/>
                    </a:ext>
                  </a:extLst>
                </a:gridCol>
              </a:tblGrid>
              <a:tr h="373267">
                <a:tc>
                  <a:txBody>
                    <a:bodyPr/>
                    <a:lstStyle/>
                    <a:p>
                      <a:pPr algn="ctr"/>
                      <a:r>
                        <a:rPr lang="ru-RU" sz="1800" dirty="0" smtClean="0"/>
                        <a:t>Системно значимые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smtClean="0"/>
                        <a:t>Региональные</a:t>
                      </a:r>
                      <a:r>
                        <a:rPr lang="ru-RU" sz="1800" baseline="0" dirty="0" smtClean="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a16="http://schemas.microsoft.com/office/drawing/2014/main" xmlns=""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a:t>
                      </a:r>
                      <a:r>
                        <a:rPr lang="ru-RU" sz="1400" dirty="0" err="1" smtClean="0"/>
                        <a:t>Россельхозбанк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АКБ "</a:t>
                      </a:r>
                      <a:r>
                        <a:rPr lang="ru-RU" sz="1400" dirty="0" err="1" smtClean="0"/>
                        <a:t>РосЕвроБанк</a:t>
                      </a:r>
                      <a:r>
                        <a:rPr lang="ru-RU" sz="1400" dirty="0" smtClean="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a:t>
                      </a:r>
                      <a:r>
                        <a:rPr lang="ru-RU" sz="1400" dirty="0" err="1" smtClean="0"/>
                        <a:t>Интеза</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СКБ Приморья «</a:t>
                      </a:r>
                      <a:r>
                        <a:rPr lang="ru-RU" sz="1400" dirty="0" err="1" smtClean="0"/>
                        <a:t>Примсоцбанк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smtClean="0">
                <a:solidFill>
                  <a:srgbClr val="1F4E79"/>
                </a:solidFill>
              </a:rPr>
              <a:t>Субсидии на </a:t>
            </a:r>
            <a:r>
              <a:rPr lang="ru-RU" sz="1800" b="1" dirty="0">
                <a:solidFill>
                  <a:srgbClr val="1F4E79"/>
                </a:solidFill>
              </a:rPr>
              <a:t>возмещение недополученных </a:t>
            </a:r>
            <a:r>
              <a:rPr lang="ru-RU" sz="1800" b="1" dirty="0" smtClean="0">
                <a:solidFill>
                  <a:srgbClr val="1F4E79"/>
                </a:solidFill>
              </a:rPr>
              <a:t>доходов </a:t>
            </a:r>
            <a:r>
              <a:rPr lang="ru-RU" sz="1800" b="1" dirty="0">
                <a:solidFill>
                  <a:srgbClr val="1F4E79"/>
                </a:solidFill>
              </a:rPr>
              <a:t>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a:t>
            </a:r>
            <a:r>
              <a:rPr lang="ru-RU" sz="1800" b="1" dirty="0" smtClean="0"/>
              <a:t>6,5 % </a:t>
            </a:r>
            <a:r>
              <a:rPr lang="ru-RU" sz="1800" b="1" dirty="0"/>
              <a:t>годовых.</a:t>
            </a:r>
          </a:p>
          <a:p>
            <a:pPr algn="just"/>
            <a:r>
              <a:rPr lang="ru-RU" sz="1800" dirty="0"/>
              <a:t> </a:t>
            </a:r>
          </a:p>
          <a:p>
            <a:pPr algn="just"/>
            <a:r>
              <a:rPr lang="ru-RU" sz="1800" dirty="0" smtClean="0"/>
              <a:t>В </a:t>
            </a:r>
            <a:r>
              <a:rPr lang="ru-RU" sz="1800" dirty="0"/>
              <a:t>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smtClean="0"/>
              <a:t>инвестиционный </a:t>
            </a:r>
            <a:r>
              <a:rPr lang="ru-RU" sz="1800" dirty="0"/>
              <a:t>кредит на реализацию проекта в приоритетных отраслях в размере от </a:t>
            </a:r>
            <a:br>
              <a:rPr lang="ru-RU" sz="1800" dirty="0"/>
            </a:br>
            <a:r>
              <a:rPr lang="ru-RU" sz="1800" b="1" dirty="0" smtClean="0">
                <a:solidFill>
                  <a:srgbClr val="1F4E79"/>
                </a:solidFill>
              </a:rPr>
              <a:t>3 млн </a:t>
            </a:r>
            <a:r>
              <a:rPr lang="ru-RU" sz="1800" b="1" dirty="0">
                <a:solidFill>
                  <a:srgbClr val="1F4E79"/>
                </a:solidFill>
              </a:rPr>
              <a:t>рублей до 1 </a:t>
            </a:r>
            <a:r>
              <a:rPr lang="ru-RU" sz="1800" b="1" dirty="0" smtClean="0">
                <a:solidFill>
                  <a:srgbClr val="1F4E79"/>
                </a:solidFill>
              </a:rPr>
              <a:t>млрд </a:t>
            </a:r>
            <a:r>
              <a:rPr lang="ru-RU" sz="1800" b="1" dirty="0">
                <a:solidFill>
                  <a:srgbClr val="1F4E79"/>
                </a:solidFill>
              </a:rPr>
              <a:t>рублей </a:t>
            </a:r>
            <a:r>
              <a:rPr lang="ru-RU" sz="1800" dirty="0"/>
              <a:t>на срок до </a:t>
            </a:r>
            <a:r>
              <a:rPr lang="ru-RU" sz="1800" b="1" dirty="0">
                <a:solidFill>
                  <a:srgbClr val="1F4E79"/>
                </a:solidFill>
              </a:rPr>
              <a:t>10 </a:t>
            </a:r>
            <a:r>
              <a:rPr lang="ru-RU" sz="1800" b="1" dirty="0" smtClean="0">
                <a:solidFill>
                  <a:srgbClr val="1F4E79"/>
                </a:solidFill>
              </a:rPr>
              <a:t>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smtClean="0"/>
              <a:t>кредит </a:t>
            </a:r>
            <a:r>
              <a:rPr lang="ru-RU" sz="1800" dirty="0"/>
              <a:t>на пополнение оборотных средств на реализацию проекта в приоритетных отраслях в размере </a:t>
            </a:r>
            <a:r>
              <a:rPr lang="ru-RU" sz="1800" b="1" dirty="0" smtClean="0">
                <a:solidFill>
                  <a:srgbClr val="1F4E79"/>
                </a:solidFill>
              </a:rPr>
              <a:t>от </a:t>
            </a:r>
            <a:r>
              <a:rPr lang="ru-RU" sz="1800" b="1" dirty="0">
                <a:solidFill>
                  <a:srgbClr val="1F4E79"/>
                </a:solidFill>
              </a:rPr>
              <a:t>3 </a:t>
            </a:r>
            <a:r>
              <a:rPr lang="ru-RU" sz="1800" b="1" dirty="0" smtClean="0">
                <a:solidFill>
                  <a:srgbClr val="1F4E79"/>
                </a:solidFill>
              </a:rPr>
              <a:t>млн </a:t>
            </a:r>
            <a:r>
              <a:rPr lang="ru-RU" sz="1800" b="1" dirty="0">
                <a:solidFill>
                  <a:srgbClr val="1F4E79"/>
                </a:solidFill>
              </a:rPr>
              <a:t>рублей до 100 </a:t>
            </a:r>
            <a:r>
              <a:rPr lang="ru-RU" sz="1800" b="1" dirty="0" smtClean="0">
                <a:solidFill>
                  <a:srgbClr val="1F4E79"/>
                </a:solidFill>
              </a:rPr>
              <a:t>млн </a:t>
            </a:r>
            <a:r>
              <a:rPr lang="ru-RU" sz="1800" b="1" dirty="0">
                <a:solidFill>
                  <a:srgbClr val="1F4E79"/>
                </a:solidFill>
              </a:rPr>
              <a:t>рублей</a:t>
            </a:r>
            <a:r>
              <a:rPr lang="ru-RU" sz="1800" dirty="0">
                <a:solidFill>
                  <a:srgbClr val="1F4E79"/>
                </a:solidFill>
              </a:rPr>
              <a:t> </a:t>
            </a:r>
            <a:r>
              <a:rPr lang="ru-RU" sz="1800" dirty="0"/>
              <a:t>на срок до </a:t>
            </a:r>
            <a:r>
              <a:rPr lang="ru-RU" sz="1800" b="1" dirty="0">
                <a:solidFill>
                  <a:srgbClr val="1F4E79"/>
                </a:solidFill>
              </a:rPr>
              <a:t>3 </a:t>
            </a:r>
            <a:r>
              <a:rPr lang="ru-RU" sz="1800" b="1" dirty="0" smtClean="0">
                <a:solidFill>
                  <a:srgbClr val="1F4E79"/>
                </a:solidFill>
              </a:rPr>
              <a:t>лет</a:t>
            </a:r>
          </a:p>
          <a:p>
            <a:pPr algn="just"/>
            <a:endParaRPr lang="ru-RU" sz="1100" b="1" dirty="0" smtClean="0"/>
          </a:p>
          <a:p>
            <a:pPr algn="just"/>
            <a:endParaRPr lang="ru-RU" sz="1100" b="1" dirty="0"/>
          </a:p>
          <a:p>
            <a:pPr algn="just"/>
            <a:r>
              <a:rPr lang="ru-RU" sz="1800" dirty="0" smtClean="0"/>
              <a:t>Для </a:t>
            </a:r>
            <a:r>
              <a:rPr lang="ru-RU" sz="1800" dirty="0"/>
              <a:t>участия в Программе субсидирования </a:t>
            </a:r>
            <a:r>
              <a:rPr lang="ru-RU" sz="1800" dirty="0" smtClean="0"/>
              <a:t>отобрано </a:t>
            </a:r>
            <a:r>
              <a:rPr lang="ru-RU" sz="1800" b="1" dirty="0">
                <a:solidFill>
                  <a:srgbClr val="1F4E79"/>
                </a:solidFill>
              </a:rPr>
              <a:t>15 уполномоченных банков</a:t>
            </a:r>
            <a:r>
              <a:rPr lang="ru-RU" sz="1800" dirty="0"/>
              <a:t>,  в </a:t>
            </a:r>
            <a:r>
              <a:rPr lang="ru-RU" sz="1800" dirty="0" smtClean="0"/>
              <a:t>том числе:</a:t>
            </a:r>
            <a:endParaRPr lang="ru-RU" sz="1800" dirty="0"/>
          </a:p>
          <a:p>
            <a:pPr algn="just"/>
            <a:endParaRPr lang="ru-RU" sz="1800" b="1" kern="0" dirty="0"/>
          </a:p>
          <a:p>
            <a:pPr algn="just"/>
            <a:r>
              <a:rPr lang="ru-RU" sz="1800" b="1" dirty="0" smtClean="0"/>
              <a:t> </a:t>
            </a:r>
            <a:endParaRPr lang="ru-RU" sz="1800" b="1" dirty="0"/>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9557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a:t>
            </a:r>
            <a:r>
              <a:rPr lang="ru-RU" dirty="0"/>
              <a:t>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smtClean="0">
                <a:solidFill>
                  <a:prstClr val="black"/>
                </a:solidFill>
                <a:latin typeface="+mj-lt"/>
                <a:cs typeface="+mn-cs"/>
              </a:rPr>
              <a:t>монопрофильного</a:t>
            </a:r>
            <a:r>
              <a:rPr lang="ru-RU" sz="1500" dirty="0" smtClean="0">
                <a:solidFill>
                  <a:prstClr val="black"/>
                </a:solidFill>
                <a:latin typeface="+mj-lt"/>
                <a:cs typeface="+mn-cs"/>
              </a:rPr>
              <a:t> муниципального образования, включенного в перечень </a:t>
            </a:r>
            <a:r>
              <a:rPr lang="ru-RU" sz="1500" dirty="0" err="1" smtClean="0">
                <a:solidFill>
                  <a:prstClr val="black"/>
                </a:solidFill>
                <a:latin typeface="+mj-lt"/>
                <a:cs typeface="+mn-cs"/>
              </a:rPr>
              <a:t>монопрофильных</a:t>
            </a:r>
            <a:r>
              <a:rPr lang="ru-RU" sz="1500" dirty="0" smtClean="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endParaRPr lang="ru-RU" sz="1500"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val="363897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требования к заемщикам.</a:t>
            </a:r>
            <a:endParaRPr lang="ru-RU" dirty="0"/>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r>
              <a:rPr lang="ru-RU" sz="1800" b="1" dirty="0" smtClean="0"/>
              <a:t>:</a:t>
            </a:r>
          </a:p>
          <a:p>
            <a:endParaRPr lang="ru-RU" sz="1800" dirty="0"/>
          </a:p>
          <a:p>
            <a:pPr marL="342900" indent="-342900" algn="just">
              <a:lnSpc>
                <a:spcPct val="120000"/>
              </a:lnSpc>
              <a:buFont typeface="Arial" panose="020B0604020202020204" pitchFamily="34" charset="0"/>
              <a:buChar char="•"/>
            </a:pPr>
            <a:r>
              <a:rPr lang="ru-RU" sz="1800" dirty="0" smtClean="0"/>
              <a:t>являться </a:t>
            </a:r>
            <a:r>
              <a:rPr lang="ru-RU" sz="1800" dirty="0"/>
              <a:t>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smtClean="0"/>
              <a:t>осуществлять </a:t>
            </a:r>
            <a:r>
              <a:rPr lang="ru-RU" sz="1800" dirty="0"/>
              <a:t>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smtClean="0"/>
              <a:t>обладать </a:t>
            </a:r>
            <a:r>
              <a:rPr lang="ru-RU" sz="1800" dirty="0"/>
              <a:t>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smtClean="0"/>
              <a:t>в </a:t>
            </a:r>
            <a:r>
              <a:rPr lang="ru-RU" sz="1800" dirty="0"/>
              <a:t>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smtClean="0"/>
              <a:t>не </a:t>
            </a:r>
            <a:r>
              <a:rPr lang="ru-RU" sz="1800" dirty="0"/>
              <a:t>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smtClean="0"/>
              <a:t>не </a:t>
            </a:r>
            <a:r>
              <a:rPr lang="ru-RU" sz="1800" dirty="0"/>
              <a:t>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smtClean="0"/>
              <a:t>не </a:t>
            </a:r>
            <a:r>
              <a:rPr lang="ru-RU" sz="1800" dirty="0"/>
              <a:t>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spTree>
    <p:extLst>
      <p:ext uri="{BB962C8B-B14F-4D97-AF65-F5344CB8AC3E}">
        <p14:creationId xmlns:p14="http://schemas.microsoft.com/office/powerpoint/2010/main" val="193837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a16="http://schemas.microsoft.com/office/drawing/2014/main" xmlns="" val="2985683231"/>
                    </a:ext>
                  </a:extLst>
                </a:gridCol>
                <a:gridCol w="4680507">
                  <a:extLst>
                    <a:ext uri="{9D8B030D-6E8A-4147-A177-3AD203B41FA5}">
                      <a16:colId xmlns:a16="http://schemas.microsoft.com/office/drawing/2014/main" xmlns=""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val="372233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31.03.2018)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82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10,3</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225</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12</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a16="http://schemas.microsoft.com/office/drawing/2014/main" xmlns="" val="20000"/>
                    </a:ext>
                  </a:extLst>
                </a:gridCol>
                <a:gridCol w="3384015">
                  <a:extLst>
                    <a:ext uri="{9D8B030D-6E8A-4147-A177-3AD203B41FA5}">
                      <a16:colId xmlns:a16="http://schemas.microsoft.com/office/drawing/2014/main" xmlns="" val="20001"/>
                    </a:ext>
                  </a:extLst>
                </a:gridCol>
                <a:gridCol w="3384015">
                  <a:extLst>
                    <a:ext uri="{9D8B030D-6E8A-4147-A177-3AD203B41FA5}">
                      <a16:colId xmlns:a16="http://schemas.microsoft.com/office/drawing/2014/main" xmlns="" val="20002"/>
                    </a:ext>
                  </a:extLst>
                </a:gridCol>
                <a:gridCol w="3384015">
                  <a:extLst>
                    <a:ext uri="{9D8B030D-6E8A-4147-A177-3AD203B41FA5}">
                      <a16:colId xmlns:a16="http://schemas.microsoft.com/office/drawing/2014/main" xmlns=""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val="376452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xmlns="" val="2756428174"/>
                    </a:ext>
                  </a:extLst>
                </a:gridCol>
                <a:gridCol w="2362319">
                  <a:extLst>
                    <a:ext uri="{9D8B030D-6E8A-4147-A177-3AD203B41FA5}">
                      <a16:colId xmlns:a16="http://schemas.microsoft.com/office/drawing/2014/main" xmlns="" val="83167896"/>
                    </a:ext>
                  </a:extLst>
                </a:gridCol>
                <a:gridCol w="2373113">
                  <a:extLst>
                    <a:ext uri="{9D8B030D-6E8A-4147-A177-3AD203B41FA5}">
                      <a16:colId xmlns:a16="http://schemas.microsoft.com/office/drawing/2014/main" xmlns="" val="852599335"/>
                    </a:ext>
                  </a:extLst>
                </a:gridCol>
                <a:gridCol w="2373113">
                  <a:extLst>
                    <a:ext uri="{9D8B030D-6E8A-4147-A177-3AD203B41FA5}">
                      <a16:colId xmlns:a16="http://schemas.microsoft.com/office/drawing/2014/main" xmlns=""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val="400940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a16="http://schemas.microsoft.com/office/drawing/2014/main" xmlns="" val="20000"/>
                    </a:ext>
                  </a:extLst>
                </a:gridCol>
                <a:gridCol w="2177857">
                  <a:extLst>
                    <a:ext uri="{9D8B030D-6E8A-4147-A177-3AD203B41FA5}">
                      <a16:colId xmlns:a16="http://schemas.microsoft.com/office/drawing/2014/main" xmlns="" val="20001"/>
                    </a:ext>
                  </a:extLst>
                </a:gridCol>
                <a:gridCol w="1489306">
                  <a:extLst>
                    <a:ext uri="{9D8B030D-6E8A-4147-A177-3AD203B41FA5}">
                      <a16:colId xmlns:a16="http://schemas.microsoft.com/office/drawing/2014/main" xmlns="" val="20002"/>
                    </a:ext>
                  </a:extLst>
                </a:gridCol>
                <a:gridCol w="1588456">
                  <a:extLst>
                    <a:ext uri="{9D8B030D-6E8A-4147-A177-3AD203B41FA5}">
                      <a16:colId xmlns:a16="http://schemas.microsoft.com/office/drawing/2014/main" xmlns="" val="20003"/>
                    </a:ext>
                  </a:extLst>
                </a:gridCol>
                <a:gridCol w="1797459">
                  <a:extLst>
                    <a:ext uri="{9D8B030D-6E8A-4147-A177-3AD203B41FA5}">
                      <a16:colId xmlns:a16="http://schemas.microsoft.com/office/drawing/2014/main" xmlns="" val="3653545549"/>
                    </a:ext>
                  </a:extLst>
                </a:gridCol>
                <a:gridCol w="3033150">
                  <a:extLst>
                    <a:ext uri="{9D8B030D-6E8A-4147-A177-3AD203B41FA5}">
                      <a16:colId xmlns:a16="http://schemas.microsoft.com/office/drawing/2014/main" xmlns=""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218" y="5697175"/>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967" y="5195454"/>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208801"/>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622738"/>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613244"/>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кредита (основной долг)</a:t>
            </a:r>
          </a:p>
          <a:p>
            <a:pPr marL="171450" lvl="0" indent="-171450">
              <a:buFont typeface="Arial" panose="020B0604020202020204" pitchFamily="34" charset="0"/>
              <a:buChar char="•"/>
            </a:pPr>
            <a:r>
              <a:rPr lang="ru-RU" sz="1050" dirty="0" smtClean="0">
                <a:solidFill>
                  <a:schemeClr val="tx1">
                    <a:lumMod val="95000"/>
                    <a:lumOff val="5000"/>
                  </a:schemeClr>
                </a:solidFill>
              </a:rPr>
              <a:t>До 60% суммы кредита, выданного сельхозкооперативу или члену сельхозкооператива</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202430"/>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103643"/>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5040730"/>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639358"/>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641067"/>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633164"/>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165028"/>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772381"/>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639888"/>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гарантий для исполнения контрактов и для развития </a:t>
            </a:r>
            <a:r>
              <a:rPr lang="ru-RU" sz="1400" b="1" dirty="0" err="1" smtClean="0"/>
              <a:t>сельхозкооперации</a:t>
            </a:r>
            <a:r>
              <a:rPr lang="ru-RU" sz="1400" b="1" dirty="0" smtClean="0"/>
              <a:t>) </a:t>
            </a:r>
            <a:endParaRPr lang="ru-RU" sz="1400" b="1" dirty="0"/>
          </a:p>
        </p:txBody>
      </p:sp>
      <p:sp>
        <p:nvSpPr>
          <p:cNvPr id="80" name="Скругленный прямоугольник 79"/>
          <p:cNvSpPr/>
          <p:nvPr/>
        </p:nvSpPr>
        <p:spPr>
          <a:xfrm>
            <a:off x="6481925" y="2903455"/>
            <a:ext cx="5721952" cy="642675"/>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72053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622738"/>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634112"/>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714163"/>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404698"/>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6050193"/>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60519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7676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136349"/>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840283"/>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841992"/>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944916"/>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958538"/>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537184"/>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309156"/>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908272"/>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339979"/>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843883"/>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256685"/>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4064734"/>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88362"/>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830083"/>
            <a:ext cx="433001" cy="414237"/>
          </a:xfrm>
          <a:prstGeom prst="rect">
            <a:avLst/>
          </a:prstGeom>
        </p:spPr>
      </p:pic>
      <p:sp>
        <p:nvSpPr>
          <p:cNvPr id="84" name="Прямоугольник 83"/>
          <p:cNvSpPr/>
          <p:nvPr/>
        </p:nvSpPr>
        <p:spPr>
          <a:xfrm>
            <a:off x="6836357" y="7211423"/>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151029</TotalTime>
  <Words>6311</Words>
  <Application>Microsoft Office PowerPoint</Application>
  <PresentationFormat>Произвольный</PresentationFormat>
  <Paragraphs>804</Paragraphs>
  <Slides>33</Slides>
  <Notes>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33</vt:i4>
      </vt:variant>
    </vt:vector>
  </HeadingPairs>
  <TitlesOfParts>
    <vt:vector size="44" baseType="lpstr">
      <vt:lpstr>Aparajita</vt:lpstr>
      <vt:lpstr>Arial</vt:lpstr>
      <vt:lpstr>Arial Black</vt:lpstr>
      <vt:lpstr>Arial Narrow</vt:lpstr>
      <vt:lpstr>Book Antiqua</vt:lpstr>
      <vt:lpstr>Calibri</vt:lpstr>
      <vt:lpstr>Courier New</vt:lpstr>
      <vt:lpstr>Times New Roman</vt:lpstr>
      <vt:lpstr>Wingdings</vt:lpstr>
      <vt:lpstr>Wingdings 2</vt:lpstr>
      <vt:lpstr>Title</vt:lpstr>
      <vt:lpstr>Финансовая поддержка субъектов МСП</vt:lpstr>
      <vt:lpstr>О Корпорации</vt:lpstr>
      <vt:lpstr>Корпорация в цифрах гарантийной поддержки (на 31.03.2018)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Виды независимых гарантий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Презентация PowerPoint</vt:lpstr>
      <vt:lpstr>Презентация PowerPoint</vt:lpstr>
    </vt:vector>
  </TitlesOfParts>
  <Company>Deloitte &amp; Touche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TKim</cp:lastModifiedBy>
  <cp:revision>4551</cp:revision>
  <cp:lastPrinted>2018-02-01T09:35:01Z</cp:lastPrinted>
  <dcterms:created xsi:type="dcterms:W3CDTF">2010-08-23T12:41:44Z</dcterms:created>
  <dcterms:modified xsi:type="dcterms:W3CDTF">2018-05-08T08:49:26Z</dcterms:modified>
</cp:coreProperties>
</file>